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1" r:id="rId5"/>
    <p:sldId id="263" r:id="rId6"/>
    <p:sldId id="264" r:id="rId7"/>
    <p:sldId id="266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8095B"/>
    <a:srgbClr val="0D10B7"/>
    <a:srgbClr val="165CFF"/>
    <a:srgbClr val="810F3A"/>
    <a:srgbClr val="C9165B"/>
    <a:srgbClr val="040424"/>
    <a:srgbClr val="3B1E5D"/>
    <a:srgbClr val="00011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384"/>
    <p:restoredTop sz="94710"/>
  </p:normalViewPr>
  <p:slideViewPr>
    <p:cSldViewPr snapToGrid="0" snapToObjects="1">
      <p:cViewPr>
        <p:scale>
          <a:sx n="194" d="100"/>
          <a:sy n="194" d="100"/>
        </p:scale>
        <p:origin x="-7088" y="-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2E170D-8DA2-DE41-867E-6544B11A9E0F}" type="datetimeFigureOut">
              <a:rPr lang="en-US" smtClean="0"/>
              <a:t>6/30/19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B311BE-0A1B-B242-8D71-5B0E08F3D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5697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B311BE-0A1B-B242-8D71-5B0E08F3D1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356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D1BD2-0D4D-E34D-9454-91AF30DB9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852936-CE83-6A43-AFEF-6974D6DBBE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E024-2DD0-604E-95F9-03F9E333F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C6AE5-8CBC-2B42-A501-7D460CE07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A12B3-2B03-5349-9329-565EC1D3B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2310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AF99F8-1A69-FD4E-9F94-6F78ACEFB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BC672F-EEAE-874E-BA56-C416FEA2DC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BA9F21-44EE-0B41-8B03-C6270B02D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1B93D3-0514-6846-BA9D-1D50B6819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3122D4-767E-B246-A32A-E0530AE2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867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F4210E-BC9D-DE49-8853-AF5E7EB6E7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56FC87-91CD-EF4F-B6AA-5B9E56D09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B7EB-6815-B44F-8BDD-F0F36A860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191323-5707-EB44-9FCA-62733268D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16F7FD-B7D4-7043-AA93-1E5D05CB8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931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7383C-34AA-6F4D-ACA0-D257E6599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2A039-E3FD-664E-9367-6BB2D6B866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56B4A-5EC8-F243-86D6-324C34584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F6219-591F-4B4F-8116-7A0E72E5D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3D3376-6AA4-F14D-BFB0-0A7495ECF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788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267488-CE92-C449-AD80-DE1F8C12F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5A4EDC-659F-F046-A06C-980A65260C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5401B2-577C-1643-80B5-02B7B0A4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31A1D8-2718-0B47-B501-50226E5E9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6C9E2-7DCD-5041-82B8-0FE4651B0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607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F6FE1-D2D2-174E-ACFA-9C5128E4A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37C8B1-7805-D34E-BE32-9D3864EE8BF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7EE301-8F21-B648-B713-4AAD97245A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602409-2B3A-7845-B716-2F597B3DFF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FAF91-1EFF-0647-BC10-B39B357E5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BD916C-89CB-5F49-93CB-CE3E10EB64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8841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9A883D-D2FD-834B-87ED-2E0ED9E7B0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0F0ACD-4070-8C41-A720-4A0FFE6C8B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E95E27B-8666-E34D-A1BB-36761C344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038B8B2-C95E-CD49-9F7A-7AC50D88BE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C312FB7-CD58-5245-9AC9-9370E1B956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80794B3-21C9-3E4A-A811-2FB0F9DC1F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DFEEA3D-8A02-9644-A6ED-993D32D44F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AB72865-B1F6-C544-8990-5E1D4C4ED0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969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15D4AD-BD0E-C542-B3FF-D75AD1AFD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3259864-8201-F241-8EC9-F1A4D3A47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D990BE-7D6A-3E41-9078-13EA4BBD6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84CD48-96BB-2E4C-89A1-409ECB767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1455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CF6B88-7CDC-6E40-AA5D-23A004E7D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6664C4-A03B-004A-AF54-E83EB0550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BEA104-F39F-1341-A952-C5D4686AD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158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5C141-0234-4240-AB41-D58D92431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40C99-65B7-C644-A6A4-508B692DA6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A2D9C06-BC1C-0944-B8C4-463E46475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30F4B5-DCBA-5D4A-AD90-423F5FF75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C94E2E-37C2-644D-80E2-394AC9937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7F64E-7ED1-604E-AED3-40C95297BB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826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1508C7-7E77-DC44-864C-025B0BE452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AB932A-C42B-0542-9BC0-A60ACC01E36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2058FB-53B2-674B-AFA9-446E242A52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C003F3-24F1-894D-B6D9-DAB5A61AA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519D09-1735-DD4B-AE9A-14AE53029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A92418-408F-7B44-80D1-5BCA12468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87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A36C97-A948-8843-AA92-EA4E6C72C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027BB6-9E4E-704D-B7FE-EF0B0F4B4D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DC590-144A-2C48-97F9-CE0F14B6A1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549352-2FA3-ED4C-AE59-7FAC762BD4A0}" type="datetimeFigureOut">
              <a:rPr lang="en-US" smtClean="0"/>
              <a:t>6/30/19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4B3B7E-C2DC-4948-AE5D-042894CB4F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129D7-49A2-324F-B870-1F9F334698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19082C-121B-9D4D-A13A-4C015B13E7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316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36E200-8CB8-6141-8308-E0C616795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4139" y="-70735"/>
            <a:ext cx="12278496" cy="6950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98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460288" y="627105"/>
            <a:ext cx="2310714" cy="753762"/>
          </a:xfrm>
          <a:prstGeom prst="rect">
            <a:avLst/>
          </a:prstGeom>
          <a:gradFill>
            <a:gsLst>
              <a:gs pos="61003">
                <a:srgbClr val="7D105B"/>
              </a:gs>
              <a:gs pos="0">
                <a:srgbClr val="08095B"/>
              </a:gs>
              <a:gs pos="100000">
                <a:srgbClr val="C9165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0" y="710513"/>
            <a:ext cx="2310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PROBLEM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9AE1F90-F4E1-6244-827B-E8CFFED151B7}"/>
              </a:ext>
            </a:extLst>
          </p:cNvPr>
          <p:cNvSpPr txBox="1"/>
          <p:nvPr/>
        </p:nvSpPr>
        <p:spPr>
          <a:xfrm>
            <a:off x="2703042" y="1289109"/>
            <a:ext cx="721222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600" b="1" dirty="0">
                <a:gradFill>
                  <a:gsLst>
                    <a:gs pos="0">
                      <a:schemeClr val="bg1"/>
                    </a:gs>
                    <a:gs pos="100000">
                      <a:srgbClr val="08095B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100%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AF87F-DF3C-4F4F-B1AF-70CAF309F13B}"/>
              </a:ext>
            </a:extLst>
          </p:cNvPr>
          <p:cNvSpPr txBox="1"/>
          <p:nvPr/>
        </p:nvSpPr>
        <p:spPr>
          <a:xfrm>
            <a:off x="568411" y="4621427"/>
            <a:ext cx="1087394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solidFill>
                  <a:schemeClr val="bg1">
                    <a:alpha val="91000"/>
                  </a:schemeClr>
                </a:solidFill>
                <a:latin typeface="IBM Plex Sans" panose="020B0503050203000203" pitchFamily="34" charset="77"/>
              </a:rPr>
              <a:t>OF ONLINE FINANCIAL FRAUD HAPPENS IN </a:t>
            </a:r>
            <a:r>
              <a:rPr lang="en-US" sz="6200" b="1" dirty="0">
                <a:gradFill>
                  <a:gsLst>
                    <a:gs pos="0">
                      <a:schemeClr val="bg1"/>
                    </a:gs>
                    <a:gs pos="100000">
                      <a:srgbClr val="040424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AUTHENTICATED SESSIONS</a:t>
            </a:r>
          </a:p>
        </p:txBody>
      </p:sp>
      <p:pic>
        <p:nvPicPr>
          <p:cNvPr id="11" name="Picture 10" descr="A close up of a screen&#10;&#10;Description automatically generated">
            <a:extLst>
              <a:ext uri="{FF2B5EF4-FFF2-40B4-BE49-F238E27FC236}">
                <a16:creationId xmlns:a16="http://schemas.microsoft.com/office/drawing/2014/main" id="{5C462D2B-8EED-D941-8B54-1BDBB9589C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10725378" y="-142399"/>
            <a:ext cx="1433958" cy="14339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3018280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460288" y="627105"/>
            <a:ext cx="2310714" cy="753762"/>
          </a:xfrm>
          <a:prstGeom prst="rect">
            <a:avLst/>
          </a:prstGeom>
          <a:gradFill>
            <a:gsLst>
              <a:gs pos="61003">
                <a:srgbClr val="7D105B"/>
              </a:gs>
              <a:gs pos="0">
                <a:srgbClr val="08095B"/>
              </a:gs>
              <a:gs pos="100000">
                <a:srgbClr val="C9165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0" y="710513"/>
            <a:ext cx="2310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PROBLEM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AF87F-DF3C-4F4F-B1AF-70CAF309F13B}"/>
              </a:ext>
            </a:extLst>
          </p:cNvPr>
          <p:cNvSpPr txBox="1"/>
          <p:nvPr/>
        </p:nvSpPr>
        <p:spPr>
          <a:xfrm>
            <a:off x="568410" y="-282225"/>
            <a:ext cx="10873946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000" b="1" dirty="0">
                <a:solidFill>
                  <a:schemeClr val="bg1">
                    <a:alpha val="35000"/>
                  </a:schemeClr>
                </a:solidFill>
                <a:latin typeface="IBM Plex Sans" panose="020B0503050203000203" pitchFamily="34" charset="77"/>
              </a:rPr>
              <a:t>SECURITY QUESTIONS</a:t>
            </a:r>
          </a:p>
          <a:p>
            <a:pPr algn="r"/>
            <a:r>
              <a:rPr lang="en-US" sz="4000" b="1" dirty="0">
                <a:solidFill>
                  <a:schemeClr val="bg1">
                    <a:alpha val="35000"/>
                  </a:schemeClr>
                </a:solidFill>
                <a:latin typeface="IBM Plex Sans" panose="020B0503050203000203" pitchFamily="34" charset="77"/>
              </a:rPr>
              <a:t>PASSWORDS</a:t>
            </a:r>
          </a:p>
          <a:p>
            <a:pPr algn="r"/>
            <a:r>
              <a:rPr lang="en-US" sz="4000" b="1" dirty="0">
                <a:gradFill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rgbClr val="040424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FACE ID</a:t>
            </a:r>
          </a:p>
          <a:p>
            <a:pPr algn="r"/>
            <a: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  <a:t>BIOMETRICS</a:t>
            </a:r>
          </a:p>
          <a:p>
            <a:pPr algn="r"/>
            <a: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  <a:t>CONFIRMATION EMAILS</a:t>
            </a:r>
            <a:b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  <a:t>SMS</a:t>
            </a:r>
            <a:b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  <a:t>COOKIES</a:t>
            </a:r>
          </a:p>
          <a:p>
            <a:pPr algn="r"/>
            <a:r>
              <a:rPr lang="en-US" sz="4000" b="1" dirty="0">
                <a:solidFill>
                  <a:schemeClr val="tx1">
                    <a:lumMod val="50000"/>
                    <a:lumOff val="50000"/>
                    <a:alpha val="35000"/>
                  </a:schemeClr>
                </a:solidFill>
                <a:latin typeface="IBM Plex Sans" panose="020B0503050203000203" pitchFamily="34" charset="77"/>
              </a:rPr>
              <a:t>OAUTH</a:t>
            </a:r>
          </a:p>
          <a:p>
            <a:pPr algn="r"/>
            <a:r>
              <a:rPr lang="en-US" sz="4000" b="1" dirty="0">
                <a:gradFill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rgbClr val="040424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2-FACTOR AUTHENTICATION</a:t>
            </a:r>
            <a:br>
              <a:rPr lang="en-US" sz="4000" b="1" dirty="0">
                <a:gradFill>
                  <a:gsLst>
                    <a:gs pos="0">
                      <a:schemeClr val="bg1">
                        <a:alpha val="60000"/>
                      </a:schemeClr>
                    </a:gs>
                    <a:gs pos="100000">
                      <a:srgbClr val="040424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</a:br>
            <a:r>
              <a:rPr lang="en-US" sz="4000" b="1" dirty="0">
                <a:solidFill>
                  <a:schemeClr val="bg1">
                    <a:alpha val="35000"/>
                  </a:schemeClr>
                </a:solidFill>
                <a:latin typeface="IBM Plex Sans" panose="020B0503050203000203" pitchFamily="34" charset="77"/>
              </a:rPr>
              <a:t>CAPTCHA</a:t>
            </a:r>
          </a:p>
          <a:p>
            <a:pPr algn="r"/>
            <a:r>
              <a:rPr lang="en-US" sz="4000" b="1" dirty="0">
                <a:gradFill>
                  <a:gsLst>
                    <a:gs pos="0">
                      <a:schemeClr val="accent4">
                        <a:lumMod val="60000"/>
                        <a:lumOff val="40000"/>
                      </a:schemeClr>
                    </a:gs>
                    <a:gs pos="100000">
                      <a:srgbClr val="040424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TOUCH ID</a:t>
            </a:r>
            <a:endParaRPr lang="en-US" sz="4000" b="1" dirty="0">
              <a:gradFill>
                <a:gsLst>
                  <a:gs pos="0">
                    <a:schemeClr val="bg1">
                      <a:alpha val="60000"/>
                    </a:schemeClr>
                  </a:gs>
                  <a:gs pos="100000">
                    <a:srgbClr val="040424"/>
                  </a:gs>
                </a:gsLst>
                <a:lin ang="5400000" scaled="1"/>
              </a:gradFill>
              <a:latin typeface="IBM Plex Sans" panose="020B0503050203000203" pitchFamily="34" charset="77"/>
            </a:endParaRPr>
          </a:p>
          <a:p>
            <a:pPr algn="r"/>
            <a:r>
              <a:rPr lang="en-US" sz="4000" b="1" dirty="0">
                <a:solidFill>
                  <a:schemeClr val="bg1">
                    <a:alpha val="35000"/>
                  </a:schemeClr>
                </a:solidFill>
                <a:latin typeface="IBM Plex Sans" panose="020B0503050203000203" pitchFamily="34" charset="77"/>
              </a:rPr>
              <a:t>PHONE VERIFICATION</a:t>
            </a:r>
          </a:p>
          <a:p>
            <a:pPr algn="ctr"/>
            <a:endParaRPr lang="en-US" sz="4000" b="1" dirty="0">
              <a:solidFill>
                <a:schemeClr val="bg1">
                  <a:alpha val="91000"/>
                </a:schemeClr>
              </a:solidFill>
              <a:latin typeface="IBM Plex Sans" panose="020B0503050203000203" pitchFamily="34" charset="77"/>
            </a:endParaRPr>
          </a:p>
        </p:txBody>
      </p:sp>
      <p:pic>
        <p:nvPicPr>
          <p:cNvPr id="11" name="Picture 10" descr="A close up of a screen&#10;&#10;Description automatically generated">
            <a:extLst>
              <a:ext uri="{FF2B5EF4-FFF2-40B4-BE49-F238E27FC236}">
                <a16:creationId xmlns:a16="http://schemas.microsoft.com/office/drawing/2014/main" id="{5C462D2B-8EED-D941-8B54-1BDBB9589CF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71000"/>
          </a:blip>
          <a:stretch>
            <a:fillRect/>
          </a:stretch>
        </p:blipFill>
        <p:spPr>
          <a:xfrm>
            <a:off x="10725378" y="-142399"/>
            <a:ext cx="1433958" cy="14339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885B750-53FF-4B4A-867A-487B5AA68596}"/>
              </a:ext>
            </a:extLst>
          </p:cNvPr>
          <p:cNvSpPr/>
          <p:nvPr/>
        </p:nvSpPr>
        <p:spPr>
          <a:xfrm>
            <a:off x="470471" y="2590309"/>
            <a:ext cx="11251057" cy="16773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300" b="1" dirty="0">
                <a:gradFill>
                  <a:gsLst>
                    <a:gs pos="0">
                      <a:schemeClr val="bg1"/>
                    </a:gs>
                    <a:gs pos="100000">
                      <a:srgbClr val="08095B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AUTH</a:t>
            </a:r>
            <a:r>
              <a:rPr lang="en-US" sz="10300" b="1" dirty="0">
                <a:solidFill>
                  <a:schemeClr val="bg1">
                    <a:alpha val="90000"/>
                  </a:schemeClr>
                </a:solidFill>
                <a:latin typeface="IBM Plex Sans" panose="020B0503050203000203" pitchFamily="34" charset="77"/>
              </a:rPr>
              <a:t>_</a:t>
            </a:r>
            <a:r>
              <a:rPr lang="en-US" sz="10300" b="1" dirty="0">
                <a:gradFill>
                  <a:gsLst>
                    <a:gs pos="0">
                      <a:schemeClr val="bg1"/>
                    </a:gs>
                    <a:gs pos="100000">
                      <a:srgbClr val="08095B"/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BYPASS( )</a:t>
            </a:r>
          </a:p>
        </p:txBody>
      </p:sp>
    </p:spTree>
    <p:extLst>
      <p:ext uri="{BB962C8B-B14F-4D97-AF65-F5344CB8AC3E}">
        <p14:creationId xmlns:p14="http://schemas.microsoft.com/office/powerpoint/2010/main" val="567041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460288" y="627105"/>
            <a:ext cx="2310714" cy="753762"/>
          </a:xfrm>
          <a:prstGeom prst="rect">
            <a:avLst/>
          </a:prstGeom>
          <a:gradFill>
            <a:gsLst>
              <a:gs pos="61003">
                <a:srgbClr val="7D105B"/>
              </a:gs>
              <a:gs pos="0">
                <a:srgbClr val="08095B"/>
              </a:gs>
              <a:gs pos="100000">
                <a:srgbClr val="C9165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0" y="710513"/>
            <a:ext cx="2310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PROBLEM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AF87F-DF3C-4F4F-B1AF-70CAF309F13B}"/>
              </a:ext>
            </a:extLst>
          </p:cNvPr>
          <p:cNvSpPr txBox="1"/>
          <p:nvPr/>
        </p:nvSpPr>
        <p:spPr>
          <a:xfrm>
            <a:off x="659027" y="1550849"/>
            <a:ext cx="10873946" cy="4862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200" b="1" dirty="0">
                <a:solidFill>
                  <a:schemeClr val="bg1">
                    <a:alpha val="83000"/>
                  </a:schemeClr>
                </a:solidFill>
                <a:latin typeface="IBM Plex Sans" panose="020B0503050203000203" pitchFamily="34" charset="77"/>
              </a:rPr>
              <a:t>CURRENT FACTORS OF AUTHENTICATION ARE </a:t>
            </a:r>
            <a:r>
              <a:rPr lang="en-US" sz="6200" b="1" dirty="0">
                <a:solidFill>
                  <a:srgbClr val="C9165B"/>
                </a:solidFill>
                <a:latin typeface="IBM Plex Sans" panose="020B0503050203000203" pitchFamily="34" charset="77"/>
              </a:rPr>
              <a:t>INADEQUATE</a:t>
            </a:r>
            <a:r>
              <a:rPr lang="en-US" sz="6200" b="1" dirty="0">
                <a:solidFill>
                  <a:schemeClr val="bg1">
                    <a:alpha val="83000"/>
                  </a:schemeClr>
                </a:solidFill>
                <a:latin typeface="IBM Plex Sans" panose="020B0503050203000203" pitchFamily="34" charset="77"/>
              </a:rPr>
              <a:t> FOR PROTECTING ONLINE FINANCIAL SECURITY</a:t>
            </a:r>
          </a:p>
        </p:txBody>
      </p:sp>
      <p:pic>
        <p:nvPicPr>
          <p:cNvPr id="11" name="Picture 10" descr="A close up of a screen&#10;&#10;Description automatically generated">
            <a:extLst>
              <a:ext uri="{FF2B5EF4-FFF2-40B4-BE49-F238E27FC236}">
                <a16:creationId xmlns:a16="http://schemas.microsoft.com/office/drawing/2014/main" id="{5C462D2B-8EED-D941-8B54-1BDBB9589C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10725378" y="-142399"/>
            <a:ext cx="1433958" cy="14339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90654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460287" y="627105"/>
            <a:ext cx="2418836" cy="753762"/>
          </a:xfrm>
          <a:prstGeom prst="rect">
            <a:avLst/>
          </a:prstGeom>
          <a:gradFill>
            <a:gsLst>
              <a:gs pos="61003">
                <a:srgbClr val="7D105B"/>
              </a:gs>
              <a:gs pos="0">
                <a:srgbClr val="08095B"/>
              </a:gs>
              <a:gs pos="100000">
                <a:srgbClr val="C9165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0" y="710513"/>
            <a:ext cx="23107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SOLUTION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7AF87F-DF3C-4F4F-B1AF-70CAF309F13B}"/>
              </a:ext>
            </a:extLst>
          </p:cNvPr>
          <p:cNvSpPr txBox="1"/>
          <p:nvPr/>
        </p:nvSpPr>
        <p:spPr>
          <a:xfrm>
            <a:off x="3085446" y="648957"/>
            <a:ext cx="8646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gradFill>
                  <a:gsLst>
                    <a:gs pos="0">
                      <a:schemeClr val="accent4">
                        <a:lumMod val="40000"/>
                        <a:lumOff val="60000"/>
                      </a:schemeClr>
                    </a:gs>
                    <a:gs pos="100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BEHAVIOURAL AUTHENTICATION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2353CE-941E-7140-90D1-8B4F11683102}"/>
              </a:ext>
            </a:extLst>
          </p:cNvPr>
          <p:cNvSpPr txBox="1"/>
          <p:nvPr/>
        </p:nvSpPr>
        <p:spPr>
          <a:xfrm>
            <a:off x="327378" y="1975556"/>
            <a:ext cx="11404335" cy="3731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HAND GESTURE 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MOBILE GAMES PREFERENCE  SCROLLING PATH  SOCIAL MEDIA HABIT  FINGER MOVEMENTS  REACTION TIME TO POP-UPS  </a:t>
            </a:r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FINGER-SCREEN CONTACT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SERVICE AREA  </a:t>
            </a:r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HAND TREMORS 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HAND-EYE COORDINATION  SPEED IN TRANSITIONING THROUGH UI  VOICE RECOGNITION  FACE RECOGNITION  PRESSURE OF 3D TOUCH  CONTINUOUS FACE CAPTURE  GYROSCOPE ACCELERATION  </a:t>
            </a:r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CONTINUOUS FACE CAPTURE </a:t>
            </a:r>
            <a:r>
              <a:rPr lang="en-US" sz="2150" b="1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NAVIGATION ROUTE FAMILIARITY  AUTHENTICATION BY GAIT  FINGERPRINTS  </a:t>
            </a:r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WALKING</a:t>
            </a:r>
            <a:r>
              <a:rPr lang="en-US" sz="2150" dirty="0">
                <a:solidFill>
                  <a:schemeClr val="bg1"/>
                </a:solidFill>
                <a:latin typeface="IBM Plex Sans" panose="020B0503050203000203" pitchFamily="34" charset="77"/>
              </a:rPr>
              <a:t> PATTERNS 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RETINA SCAN  KEYBOARD HABIT  PIXEL TAMPERING  INPUT METHOD  FACE CAPTURE  TYPING SPEED  OCR DATA  MOSTLY USED EMOJIS  RATIO OF USAGE OF APPS FROM SCREENTIME  PHONE CALLS DURATION  </a:t>
            </a:r>
            <a:r>
              <a:rPr lang="en-US" sz="2150" b="1" dirty="0">
                <a:solidFill>
                  <a:schemeClr val="bg1"/>
                </a:solidFill>
                <a:latin typeface="IBM Plex Sans" panose="020B0503050203000203" pitchFamily="34" charset="77"/>
              </a:rPr>
              <a:t>VOICE INPUT METHOD</a:t>
            </a:r>
            <a:r>
              <a:rPr lang="en-US" sz="2150" b="1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  </a:t>
            </a:r>
            <a:r>
              <a:rPr lang="en-US" sz="2150" dirty="0">
                <a:solidFill>
                  <a:schemeClr val="bg1">
                    <a:alpha val="21000"/>
                  </a:schemeClr>
                </a:solidFill>
                <a:latin typeface="IBM Plex Sans" panose="020B0503050203000203" pitchFamily="34" charset="77"/>
              </a:rPr>
              <a:t>VOICE ASSISTANT  ZOOM IT AND ZOOM OUT  SWIPING HORIZONTALLY  DOUBLE TAP TIMING  LENGTH OF TIME OF EYESIGHT RESTING  OPTIMAL TILTING ANGLE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E691058-60B2-E945-AC16-2DF8359F9872}"/>
              </a:ext>
            </a:extLst>
          </p:cNvPr>
          <p:cNvSpPr txBox="1"/>
          <p:nvPr/>
        </p:nvSpPr>
        <p:spPr>
          <a:xfrm>
            <a:off x="1772866" y="5837308"/>
            <a:ext cx="8646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i="1" dirty="0">
                <a:gradFill>
                  <a:gsLst>
                    <a:gs pos="0">
                      <a:schemeClr val="bg1"/>
                    </a:gs>
                    <a:gs pos="100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n-factor continuous authentication</a:t>
            </a:r>
          </a:p>
        </p:txBody>
      </p:sp>
      <p:pic>
        <p:nvPicPr>
          <p:cNvPr id="14" name="Picture 13" descr="A close up of a sign&#10;&#10;Description automatically generated">
            <a:extLst>
              <a:ext uri="{FF2B5EF4-FFF2-40B4-BE49-F238E27FC236}">
                <a16:creationId xmlns:a16="http://schemas.microsoft.com/office/drawing/2014/main" id="{C5031AAB-DC7C-7E4F-88EB-3C2BBE9D97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103640" y="1797786"/>
            <a:ext cx="3984717" cy="39847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46533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9E691058-60B2-E945-AC16-2DF8359F9872}"/>
              </a:ext>
            </a:extLst>
          </p:cNvPr>
          <p:cNvSpPr txBox="1"/>
          <p:nvPr/>
        </p:nvSpPr>
        <p:spPr>
          <a:xfrm>
            <a:off x="1772866" y="2705725"/>
            <a:ext cx="864626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i="1" dirty="0">
                <a:gradFill>
                  <a:gsLst>
                    <a:gs pos="0">
                      <a:schemeClr val="bg1"/>
                    </a:gs>
                    <a:gs pos="100000">
                      <a:schemeClr val="accent4">
                        <a:lumMod val="20000"/>
                        <a:lumOff val="80000"/>
                      </a:schemeClr>
                    </a:gs>
                  </a:gsLst>
                  <a:lin ang="5400000" scaled="1"/>
                </a:gradFill>
                <a:latin typeface="Times New Roman" panose="02020603050405020304" pitchFamily="18" charset="0"/>
                <a:cs typeface="Times New Roman" panose="02020603050405020304" pitchFamily="18" charset="0"/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1302550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Hexagon 9">
            <a:extLst>
              <a:ext uri="{FF2B5EF4-FFF2-40B4-BE49-F238E27FC236}">
                <a16:creationId xmlns:a16="http://schemas.microsoft.com/office/drawing/2014/main" id="{529D7BA1-D348-5D44-88DD-C173E8157057}"/>
              </a:ext>
            </a:extLst>
          </p:cNvPr>
          <p:cNvSpPr/>
          <p:nvPr/>
        </p:nvSpPr>
        <p:spPr>
          <a:xfrm rot="5400000">
            <a:off x="3619669" y="1718627"/>
            <a:ext cx="4969593" cy="4284132"/>
          </a:xfrm>
          <a:prstGeom prst="hexagon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6000"/>
                </a:schemeClr>
              </a:gs>
              <a:gs pos="100000">
                <a:schemeClr val="accent1">
                  <a:lumMod val="7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1" name="Picture 10" descr="A close up of a screen&#10;&#10;Description automatically generated">
            <a:extLst>
              <a:ext uri="{FF2B5EF4-FFF2-40B4-BE49-F238E27FC236}">
                <a16:creationId xmlns:a16="http://schemas.microsoft.com/office/drawing/2014/main" id="{5C462D2B-8EED-D941-8B54-1BDBB9589C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10725378" y="-142399"/>
            <a:ext cx="1433958" cy="14339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2" name="Hexagon 1">
            <a:extLst>
              <a:ext uri="{FF2B5EF4-FFF2-40B4-BE49-F238E27FC236}">
                <a16:creationId xmlns:a16="http://schemas.microsoft.com/office/drawing/2014/main" id="{8925C56A-1908-8D4C-B6A9-4C647478D992}"/>
              </a:ext>
            </a:extLst>
          </p:cNvPr>
          <p:cNvSpPr/>
          <p:nvPr/>
        </p:nvSpPr>
        <p:spPr>
          <a:xfrm rot="5400000">
            <a:off x="4690533" y="2624667"/>
            <a:ext cx="2844800" cy="2452414"/>
          </a:xfrm>
          <a:prstGeom prst="hexagon">
            <a:avLst/>
          </a:prstGeom>
          <a:gradFill>
            <a:gsLst>
              <a:gs pos="52000">
                <a:srgbClr val="07096C"/>
              </a:gs>
              <a:gs pos="0">
                <a:srgbClr val="00011A"/>
              </a:gs>
              <a:gs pos="100000">
                <a:srgbClr val="0D10B7"/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70E4A85-8D84-9448-930D-B94A660AFA04}"/>
              </a:ext>
            </a:extLst>
          </p:cNvPr>
          <p:cNvSpPr txBox="1"/>
          <p:nvPr/>
        </p:nvSpPr>
        <p:spPr>
          <a:xfrm>
            <a:off x="5207000" y="3250709"/>
            <a:ext cx="1778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OPEN</a:t>
            </a:r>
          </a:p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SOURCED</a:t>
            </a:r>
          </a:p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CORE AI</a:t>
            </a:r>
            <a:b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</a:br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2">
                        <a:lumMod val="75000"/>
                      </a:schemeClr>
                    </a:gs>
                  </a:gsLst>
                  <a:lin ang="5400000" scaled="1"/>
                </a:gradFill>
                <a:latin typeface="IBM Plex Sans" panose="020B0503050203000203" pitchFamily="34" charset="77"/>
              </a:rPr>
              <a:t>TECHNOLOGY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A5FAB66-9547-9A4E-B2D8-1C8CF859B7D8}"/>
              </a:ext>
            </a:extLst>
          </p:cNvPr>
          <p:cNvCxnSpPr>
            <a:stCxn id="10" idx="3"/>
            <a:endCxn id="2" idx="3"/>
          </p:cNvCxnSpPr>
          <p:nvPr/>
        </p:nvCxnSpPr>
        <p:spPr>
          <a:xfrm>
            <a:off x="6104466" y="1375897"/>
            <a:ext cx="8467" cy="105257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B33CD33-3046-6747-863D-C7F94FC72C0D}"/>
              </a:ext>
            </a:extLst>
          </p:cNvPr>
          <p:cNvCxnSpPr/>
          <p:nvPr/>
        </p:nvCxnSpPr>
        <p:spPr>
          <a:xfrm flipH="1" flipV="1">
            <a:off x="7339140" y="4673600"/>
            <a:ext cx="907392" cy="599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872FF68-5630-F544-815C-4816A994A01A}"/>
              </a:ext>
            </a:extLst>
          </p:cNvPr>
          <p:cNvCxnSpPr/>
          <p:nvPr/>
        </p:nvCxnSpPr>
        <p:spPr>
          <a:xfrm flipV="1">
            <a:off x="3962399" y="4673600"/>
            <a:ext cx="924327" cy="59967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Hexagon 15">
            <a:extLst>
              <a:ext uri="{FF2B5EF4-FFF2-40B4-BE49-F238E27FC236}">
                <a16:creationId xmlns:a16="http://schemas.microsoft.com/office/drawing/2014/main" id="{004FDC2A-98D7-7342-9E03-74A7EFBF17B3}"/>
              </a:ext>
            </a:extLst>
          </p:cNvPr>
          <p:cNvSpPr/>
          <p:nvPr/>
        </p:nvSpPr>
        <p:spPr>
          <a:xfrm rot="5400000">
            <a:off x="8775232" y="1390390"/>
            <a:ext cx="2408356" cy="2076169"/>
          </a:xfrm>
          <a:prstGeom prst="hexagon">
            <a:avLst/>
          </a:prstGeom>
          <a:gradFill>
            <a:gsLst>
              <a:gs pos="0">
                <a:schemeClr val="accent5">
                  <a:lumMod val="40000"/>
                  <a:lumOff val="6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Hexagon 16">
            <a:extLst>
              <a:ext uri="{FF2B5EF4-FFF2-40B4-BE49-F238E27FC236}">
                <a16:creationId xmlns:a16="http://schemas.microsoft.com/office/drawing/2014/main" id="{E6076D2A-7AE5-0C42-894A-93108EFCA30C}"/>
              </a:ext>
            </a:extLst>
          </p:cNvPr>
          <p:cNvSpPr/>
          <p:nvPr/>
        </p:nvSpPr>
        <p:spPr>
          <a:xfrm rot="5400000">
            <a:off x="8775233" y="4235190"/>
            <a:ext cx="2408356" cy="2076169"/>
          </a:xfrm>
          <a:prstGeom prst="hexagon">
            <a:avLst/>
          </a:prstGeom>
          <a:gradFill>
            <a:gsLst>
              <a:gs pos="0">
                <a:schemeClr val="accent5">
                  <a:lumMod val="40000"/>
                  <a:lumOff val="60000"/>
                  <a:alpha val="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F662DC07-357F-524C-A69F-060E78B3AE3C}"/>
              </a:ext>
            </a:extLst>
          </p:cNvPr>
          <p:cNvSpPr/>
          <p:nvPr/>
        </p:nvSpPr>
        <p:spPr>
          <a:xfrm rot="5400000">
            <a:off x="1060212" y="1368372"/>
            <a:ext cx="2408356" cy="2076169"/>
          </a:xfrm>
          <a:prstGeom prst="hexagon">
            <a:avLst/>
          </a:prstGeom>
          <a:gradFill>
            <a:gsLst>
              <a:gs pos="100000">
                <a:schemeClr val="accent5">
                  <a:lumMod val="40000"/>
                  <a:lumOff val="60000"/>
                  <a:alpha val="0"/>
                </a:schemeClr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Hexagon 18">
            <a:extLst>
              <a:ext uri="{FF2B5EF4-FFF2-40B4-BE49-F238E27FC236}">
                <a16:creationId xmlns:a16="http://schemas.microsoft.com/office/drawing/2014/main" id="{5BFFCEEC-9461-414B-BF15-4ECA3D658E74}"/>
              </a:ext>
            </a:extLst>
          </p:cNvPr>
          <p:cNvSpPr/>
          <p:nvPr/>
        </p:nvSpPr>
        <p:spPr>
          <a:xfrm rot="5400000">
            <a:off x="1060213" y="4213172"/>
            <a:ext cx="2408356" cy="2076169"/>
          </a:xfrm>
          <a:prstGeom prst="hexagon">
            <a:avLst/>
          </a:prstGeom>
          <a:gradFill>
            <a:gsLst>
              <a:gs pos="100000">
                <a:schemeClr val="accent5">
                  <a:lumMod val="40000"/>
                  <a:lumOff val="60000"/>
                  <a:alpha val="0"/>
                </a:schemeClr>
              </a:gs>
              <a:gs pos="0">
                <a:schemeClr val="accent1">
                  <a:lumMod val="40000"/>
                  <a:lumOff val="60000"/>
                </a:schemeClr>
              </a:gs>
            </a:gsLst>
            <a:lin ang="5400000" scaled="1"/>
          </a:gradFill>
          <a:ln>
            <a:noFill/>
          </a:ln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9111E9-BE8B-D646-AA89-F237280E2569}"/>
              </a:ext>
            </a:extLst>
          </p:cNvPr>
          <p:cNvSpPr txBox="1"/>
          <p:nvPr/>
        </p:nvSpPr>
        <p:spPr>
          <a:xfrm>
            <a:off x="1375390" y="1966809"/>
            <a:ext cx="177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MANAGED</a:t>
            </a:r>
          </a:p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DEPLOYMENT</a:t>
            </a:r>
            <a:b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</a:br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SERVERS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0FD602-5184-6146-93D4-6CE2D837C92E}"/>
              </a:ext>
            </a:extLst>
          </p:cNvPr>
          <p:cNvSpPr txBox="1"/>
          <p:nvPr/>
        </p:nvSpPr>
        <p:spPr>
          <a:xfrm>
            <a:off x="1375390" y="4928090"/>
            <a:ext cx="177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FEDERATED</a:t>
            </a:r>
            <a:b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</a:br>
            <a:r>
              <a:rPr lang="en-US" b="1" dirty="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LEARNING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C94C75-7829-D24D-BD3B-84AC29E73450}"/>
              </a:ext>
            </a:extLst>
          </p:cNvPr>
          <p:cNvSpPr txBox="1"/>
          <p:nvPr/>
        </p:nvSpPr>
        <p:spPr>
          <a:xfrm>
            <a:off x="9044657" y="2000441"/>
            <a:ext cx="1778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MANAGED</a:t>
            </a:r>
          </a:p>
          <a:p>
            <a:pPr algn="ctr"/>
            <a:r>
              <a:rPr lang="en-US" b="1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ALERT</a:t>
            </a:r>
            <a:br>
              <a:rPr lang="en-US" b="1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</a:br>
            <a:r>
              <a:rPr lang="en-US" b="1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MONITORING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84C3961-3EF4-1B4B-9B9A-72DD6C7C2CC2}"/>
              </a:ext>
            </a:extLst>
          </p:cNvPr>
          <p:cNvSpPr txBox="1"/>
          <p:nvPr/>
        </p:nvSpPr>
        <p:spPr>
          <a:xfrm>
            <a:off x="9090410" y="5088608"/>
            <a:ext cx="177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gradFill>
                  <a:gsLst>
                    <a:gs pos="100000">
                      <a:schemeClr val="bg1"/>
                    </a:gs>
                    <a:gs pos="0">
                      <a:schemeClr val="bg1">
                        <a:lumMod val="85000"/>
                      </a:schemeClr>
                    </a:gs>
                  </a:gsLst>
                  <a:lin ang="0" scaled="0"/>
                </a:gradFill>
                <a:latin typeface="IBM Plex Sans" panose="020B0503050203000203" pitchFamily="34" charset="77"/>
              </a:rPr>
              <a:t>EDR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460288" y="627105"/>
            <a:ext cx="3911297" cy="753762"/>
          </a:xfrm>
          <a:prstGeom prst="rect">
            <a:avLst/>
          </a:prstGeom>
          <a:gradFill>
            <a:gsLst>
              <a:gs pos="61003">
                <a:srgbClr val="7D105B"/>
              </a:gs>
              <a:gs pos="0">
                <a:srgbClr val="08095B"/>
              </a:gs>
              <a:gs pos="100000">
                <a:srgbClr val="C9165B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1" y="710513"/>
            <a:ext cx="38031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BUSINESS MODEL</a:t>
            </a:r>
          </a:p>
        </p:txBody>
      </p:sp>
    </p:spTree>
    <p:extLst>
      <p:ext uri="{BB962C8B-B14F-4D97-AF65-F5344CB8AC3E}">
        <p14:creationId xmlns:p14="http://schemas.microsoft.com/office/powerpoint/2010/main" val="41056947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011A"/>
            </a:gs>
            <a:gs pos="100000">
              <a:srgbClr val="08095B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creen&#10;&#10;Description automatically generated">
            <a:extLst>
              <a:ext uri="{FF2B5EF4-FFF2-40B4-BE49-F238E27FC236}">
                <a16:creationId xmlns:a16="http://schemas.microsoft.com/office/drawing/2014/main" id="{5C462D2B-8EED-D941-8B54-1BDBB9589CF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1000"/>
          </a:blip>
          <a:stretch>
            <a:fillRect/>
          </a:stretch>
        </p:blipFill>
        <p:spPr>
          <a:xfrm>
            <a:off x="10725378" y="-142399"/>
            <a:ext cx="1433958" cy="1433958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0BC1353-A5E6-8B47-9231-2823DA728423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gradFill flip="none" rotWithShape="1">
            <a:gsLst>
              <a:gs pos="61003">
                <a:srgbClr val="0D10B7"/>
              </a:gs>
              <a:gs pos="0">
                <a:srgbClr val="08095B"/>
              </a:gs>
              <a:gs pos="100000">
                <a:srgbClr val="08095B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9EBA93-96B3-A244-B457-B86C01E4C072}"/>
              </a:ext>
            </a:extLst>
          </p:cNvPr>
          <p:cNvSpPr txBox="1"/>
          <p:nvPr/>
        </p:nvSpPr>
        <p:spPr>
          <a:xfrm>
            <a:off x="568411" y="710513"/>
            <a:ext cx="38031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TECHNOLOGICAL BENEFITS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4652507-38F8-8242-B7C3-70577F65E427}"/>
              </a:ext>
            </a:extLst>
          </p:cNvPr>
          <p:cNvSpPr txBox="1"/>
          <p:nvPr/>
        </p:nvSpPr>
        <p:spPr>
          <a:xfrm>
            <a:off x="6654800" y="710513"/>
            <a:ext cx="309867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MAJOR</a:t>
            </a:r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CUSTOMERS</a:t>
            </a:r>
          </a:p>
        </p:txBody>
      </p:sp>
      <p:sp>
        <p:nvSpPr>
          <p:cNvPr id="28" name="Hexagon 27">
            <a:extLst>
              <a:ext uri="{FF2B5EF4-FFF2-40B4-BE49-F238E27FC236}">
                <a16:creationId xmlns:a16="http://schemas.microsoft.com/office/drawing/2014/main" id="{5CE022D1-F898-FC49-9E31-7E1E0BC5212D}"/>
              </a:ext>
            </a:extLst>
          </p:cNvPr>
          <p:cNvSpPr/>
          <p:nvPr/>
        </p:nvSpPr>
        <p:spPr>
          <a:xfrm rot="5400000">
            <a:off x="544511" y="2628469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Hexagon 28">
            <a:extLst>
              <a:ext uri="{FF2B5EF4-FFF2-40B4-BE49-F238E27FC236}">
                <a16:creationId xmlns:a16="http://schemas.microsoft.com/office/drawing/2014/main" id="{AADEB5BD-2D59-7949-AA67-A9CC58DDD71A}"/>
              </a:ext>
            </a:extLst>
          </p:cNvPr>
          <p:cNvSpPr/>
          <p:nvPr/>
        </p:nvSpPr>
        <p:spPr>
          <a:xfrm rot="5400000">
            <a:off x="544511" y="4122162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Hexagon 29">
            <a:extLst>
              <a:ext uri="{FF2B5EF4-FFF2-40B4-BE49-F238E27FC236}">
                <a16:creationId xmlns:a16="http://schemas.microsoft.com/office/drawing/2014/main" id="{301E688A-6554-9945-9383-63D4E841B4C5}"/>
              </a:ext>
            </a:extLst>
          </p:cNvPr>
          <p:cNvSpPr/>
          <p:nvPr/>
        </p:nvSpPr>
        <p:spPr>
          <a:xfrm rot="5400000">
            <a:off x="544510" y="5488265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DF428C-AEF7-C14C-B4DC-46C360DADC2E}"/>
              </a:ext>
            </a:extLst>
          </p:cNvPr>
          <p:cNvSpPr txBox="1"/>
          <p:nvPr/>
        </p:nvSpPr>
        <p:spPr>
          <a:xfrm>
            <a:off x="1280269" y="3224419"/>
            <a:ext cx="3803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FRICTION-LESS</a:t>
            </a:r>
          </a:p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CX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DB841F4-BB11-F744-A7CD-A33161475DAB}"/>
              </a:ext>
            </a:extLst>
          </p:cNvPr>
          <p:cNvSpPr txBox="1"/>
          <p:nvPr/>
        </p:nvSpPr>
        <p:spPr>
          <a:xfrm>
            <a:off x="1298813" y="2221518"/>
            <a:ext cx="38031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UNMATCHED</a:t>
            </a:r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SECURITY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957E492-F933-BB4E-8E55-CFD6FC836BCF}"/>
              </a:ext>
            </a:extLst>
          </p:cNvPr>
          <p:cNvSpPr txBox="1"/>
          <p:nvPr/>
        </p:nvSpPr>
        <p:spPr>
          <a:xfrm>
            <a:off x="1261725" y="4672557"/>
            <a:ext cx="3803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HIGH</a:t>
            </a:r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COMPATIBILITY</a:t>
            </a:r>
          </a:p>
        </p:txBody>
      </p:sp>
      <p:sp>
        <p:nvSpPr>
          <p:cNvPr id="34" name="Hexagon 33">
            <a:extLst>
              <a:ext uri="{FF2B5EF4-FFF2-40B4-BE49-F238E27FC236}">
                <a16:creationId xmlns:a16="http://schemas.microsoft.com/office/drawing/2014/main" id="{EB49DD70-1FCC-FD48-BDDB-1F37EE7DBE54}"/>
              </a:ext>
            </a:extLst>
          </p:cNvPr>
          <p:cNvSpPr/>
          <p:nvPr/>
        </p:nvSpPr>
        <p:spPr>
          <a:xfrm rot="5400000">
            <a:off x="6657073" y="2628469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Hexagon 34">
            <a:extLst>
              <a:ext uri="{FF2B5EF4-FFF2-40B4-BE49-F238E27FC236}">
                <a16:creationId xmlns:a16="http://schemas.microsoft.com/office/drawing/2014/main" id="{2D64597C-E6D2-2344-9188-017D2BEC3469}"/>
              </a:ext>
            </a:extLst>
          </p:cNvPr>
          <p:cNvSpPr/>
          <p:nvPr/>
        </p:nvSpPr>
        <p:spPr>
          <a:xfrm rot="5400000">
            <a:off x="6657073" y="4122162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Hexagon 35">
            <a:extLst>
              <a:ext uri="{FF2B5EF4-FFF2-40B4-BE49-F238E27FC236}">
                <a16:creationId xmlns:a16="http://schemas.microsoft.com/office/drawing/2014/main" id="{790F7991-5E40-2941-A0E7-801A32407D5B}"/>
              </a:ext>
            </a:extLst>
          </p:cNvPr>
          <p:cNvSpPr/>
          <p:nvPr/>
        </p:nvSpPr>
        <p:spPr>
          <a:xfrm rot="5400000">
            <a:off x="6657072" y="5488265"/>
            <a:ext cx="346556" cy="298755"/>
          </a:xfrm>
          <a:prstGeom prst="hexagon">
            <a:avLst/>
          </a:prstGeom>
          <a:gradFill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</a:gradFill>
          <a:scene3d>
            <a:camera prst="orthographicFront"/>
            <a:lightRig rig="chilly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A038A10-5697-9846-9C89-9CE787D6E17C}"/>
              </a:ext>
            </a:extLst>
          </p:cNvPr>
          <p:cNvSpPr txBox="1"/>
          <p:nvPr/>
        </p:nvSpPr>
        <p:spPr>
          <a:xfrm>
            <a:off x="7357725" y="3224419"/>
            <a:ext cx="3803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2. E–COMMERCE GIANTS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5866436-2A2B-134D-9F33-4EE72EAAFFA9}"/>
              </a:ext>
            </a:extLst>
          </p:cNvPr>
          <p:cNvSpPr txBox="1"/>
          <p:nvPr/>
        </p:nvSpPr>
        <p:spPr>
          <a:xfrm>
            <a:off x="7376269" y="2221518"/>
            <a:ext cx="38031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3. RETAIL </a:t>
            </a:r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BANKS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0DC12584-4D9F-DA44-9689-E6BA4482AEC4}"/>
              </a:ext>
            </a:extLst>
          </p:cNvPr>
          <p:cNvSpPr txBox="1"/>
          <p:nvPr/>
        </p:nvSpPr>
        <p:spPr>
          <a:xfrm>
            <a:off x="7339181" y="4672557"/>
            <a:ext cx="380317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chemeClr val="bg1">
                  <a:alpha val="92000"/>
                </a:schemeClr>
              </a:solidFill>
              <a:latin typeface="IBM Plex Sans" panose="020B0503050203000203" pitchFamily="34" charset="77"/>
            </a:endParaRPr>
          </a:p>
          <a:p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1. INDIVIDUAL</a:t>
            </a:r>
            <a:b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</a:br>
            <a:r>
              <a:rPr lang="en-US" sz="3200" b="1" dirty="0">
                <a:solidFill>
                  <a:schemeClr val="bg1">
                    <a:alpha val="92000"/>
                  </a:schemeClr>
                </a:solidFill>
                <a:latin typeface="IBM Plex Sans" panose="020B0503050203000203" pitchFamily="34" charset="77"/>
              </a:rPr>
              <a:t>APP DEVELOPERS</a:t>
            </a:r>
          </a:p>
        </p:txBody>
      </p:sp>
    </p:spTree>
    <p:extLst>
      <p:ext uri="{BB962C8B-B14F-4D97-AF65-F5344CB8AC3E}">
        <p14:creationId xmlns:p14="http://schemas.microsoft.com/office/powerpoint/2010/main" val="4193952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</TotalTime>
  <Words>172</Words>
  <Application>Microsoft Macintosh PowerPoint</Application>
  <PresentationFormat>Widescreen</PresentationFormat>
  <Paragraphs>42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IBM Plex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leoh</dc:creator>
  <cp:lastModifiedBy>leoh</cp:lastModifiedBy>
  <cp:revision>23</cp:revision>
  <dcterms:created xsi:type="dcterms:W3CDTF">2019-06-29T16:28:43Z</dcterms:created>
  <dcterms:modified xsi:type="dcterms:W3CDTF">2019-06-30T00:15:34Z</dcterms:modified>
</cp:coreProperties>
</file>

<file path=docProps/thumbnail.jpeg>
</file>